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9" r:id="rId3"/>
    <p:sldId id="261" r:id="rId4"/>
    <p:sldId id="258" r:id="rId5"/>
    <p:sldId id="259" r:id="rId6"/>
    <p:sldId id="260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BEB"/>
    <a:srgbClr val="73CEE3"/>
    <a:srgbClr val="82D3E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E2F72-1C3C-4E55-BFA2-3855068A9583}" type="doc">
      <dgm:prSet loTypeId="urn:microsoft.com/office/officeart/2005/8/layout/vList2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B09954D-2337-48C5-AA21-4E9EC6515776}">
      <dgm:prSet phldrT="[Text]"/>
      <dgm:spPr/>
      <dgm:t>
        <a:bodyPr/>
        <a:lstStyle/>
        <a:p>
          <a:r>
            <a:rPr lang="en-US" smtClean="0">
              <a:latin typeface="Calibri" pitchFamily="34" charset="0"/>
              <a:cs typeface="Calibri" pitchFamily="34" charset="0"/>
            </a:rPr>
            <a:t>Tam Sayılar Kümesi</a:t>
          </a:r>
          <a:r>
            <a:rPr lang="en-US" i="1" smtClean="0">
              <a:latin typeface="Calibri" pitchFamily="34" charset="0"/>
              <a:cs typeface="Calibri" pitchFamily="34" charset="0"/>
            </a:rPr>
            <a:t>(Set of Integers)</a:t>
          </a:r>
          <a:endParaRPr lang="en-US" dirty="0"/>
        </a:p>
      </dgm:t>
    </dgm:pt>
    <dgm:pt modelId="{34F1F433-BDF4-4118-A50C-006868DB656F}" type="parTrans" cxnId="{7865F17B-2220-4FC3-A3F1-B546698F01E7}">
      <dgm:prSet/>
      <dgm:spPr/>
      <dgm:t>
        <a:bodyPr/>
        <a:lstStyle/>
        <a:p>
          <a:endParaRPr lang="en-US"/>
        </a:p>
      </dgm:t>
    </dgm:pt>
    <dgm:pt modelId="{94FEF82A-C39D-4B37-919C-ABAB51658436}" type="sibTrans" cxnId="{7865F17B-2220-4FC3-A3F1-B546698F01E7}">
      <dgm:prSet/>
      <dgm:spPr/>
      <dgm:t>
        <a:bodyPr/>
        <a:lstStyle/>
        <a:p>
          <a:endParaRPr lang="en-US"/>
        </a:p>
      </dgm:t>
    </dgm:pt>
    <dgm:pt modelId="{85FECCC9-8651-47EA-9731-4A9CE9B216F5}">
      <dgm:prSet phldrT="[Text]"/>
      <dgm:spPr/>
      <dgm:t>
        <a:bodyPr/>
        <a:lstStyle/>
        <a:p>
          <a:r>
            <a:rPr lang="en-US" dirty="0" err="1" smtClean="0">
              <a:latin typeface="Calibri" pitchFamily="34" charset="0"/>
              <a:cs typeface="Calibri" pitchFamily="34" charset="0"/>
            </a:rPr>
            <a:t>İkili</a:t>
          </a:r>
          <a:r>
            <a:rPr lang="en-US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İşlemler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i="1" dirty="0" err="1" smtClean="0">
              <a:latin typeface="Calibri" pitchFamily="34" charset="0"/>
              <a:cs typeface="Calibri" pitchFamily="34" charset="0"/>
            </a:rPr>
            <a:t>Binary</a:t>
          </a:r>
          <a:r>
            <a:rPr lang="fr-FR" i="1" dirty="0" smtClean="0">
              <a:latin typeface="Calibri" pitchFamily="34" charset="0"/>
              <a:cs typeface="Calibri" pitchFamily="34" charset="0"/>
            </a:rPr>
            <a:t> Operations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)</a:t>
          </a:r>
          <a:endParaRPr lang="en-US" dirty="0"/>
        </a:p>
      </dgm:t>
    </dgm:pt>
    <dgm:pt modelId="{74C0B64C-8189-44B9-8243-7D154B87E555}" type="parTrans" cxnId="{6FCCB2C8-62AA-4C6D-AE98-ED40DF130BC6}">
      <dgm:prSet/>
      <dgm:spPr/>
      <dgm:t>
        <a:bodyPr/>
        <a:lstStyle/>
        <a:p>
          <a:endParaRPr lang="en-US"/>
        </a:p>
      </dgm:t>
    </dgm:pt>
    <dgm:pt modelId="{9C6D294F-2685-4F58-95BE-2D0EAAF16C3E}" type="sibTrans" cxnId="{6FCCB2C8-62AA-4C6D-AE98-ED40DF130BC6}">
      <dgm:prSet/>
      <dgm:spPr/>
      <dgm:t>
        <a:bodyPr/>
        <a:lstStyle/>
        <a:p>
          <a:endParaRPr lang="en-US"/>
        </a:p>
      </dgm:t>
    </dgm:pt>
    <dgm:pt modelId="{70EF3CDE-2749-45BB-9E5C-15E6FAFB1446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Calibri" pitchFamily="34" charset="0"/>
            </a:rPr>
            <a:t>Tam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Sayı</a:t>
          </a:r>
          <a:r>
            <a:rPr lang="en-US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Bölümü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i="1" dirty="0" err="1" smtClean="0">
              <a:latin typeface="Calibri" pitchFamily="34" charset="0"/>
              <a:cs typeface="Calibri" pitchFamily="34" charset="0"/>
            </a:rPr>
            <a:t>Integer</a:t>
          </a:r>
          <a:r>
            <a:rPr lang="fr-FR" i="1" dirty="0" smtClean="0">
              <a:latin typeface="Calibri" pitchFamily="34" charset="0"/>
              <a:cs typeface="Calibri" pitchFamily="34" charset="0"/>
            </a:rPr>
            <a:t> Division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)</a:t>
          </a:r>
          <a:endParaRPr lang="en-US" dirty="0"/>
        </a:p>
      </dgm:t>
    </dgm:pt>
    <dgm:pt modelId="{B76BBD50-35AE-4317-BAC4-40BBBAB536A8}" type="parTrans" cxnId="{82F27378-D9F8-4F64-9757-B7DD02E9524D}">
      <dgm:prSet/>
      <dgm:spPr/>
      <dgm:t>
        <a:bodyPr/>
        <a:lstStyle/>
        <a:p>
          <a:endParaRPr lang="en-US"/>
        </a:p>
      </dgm:t>
    </dgm:pt>
    <dgm:pt modelId="{01F70183-F1E0-4CFB-9F27-E837FE899EBC}" type="sibTrans" cxnId="{82F27378-D9F8-4F64-9757-B7DD02E9524D}">
      <dgm:prSet/>
      <dgm:spPr/>
      <dgm:t>
        <a:bodyPr/>
        <a:lstStyle/>
        <a:p>
          <a:endParaRPr lang="en-US"/>
        </a:p>
      </dgm:t>
    </dgm:pt>
    <dgm:pt modelId="{6384E512-BA2C-48BA-99DA-5447B3946D92}">
      <dgm:prSet phldrT="[Text]"/>
      <dgm:spPr/>
      <dgm:t>
        <a:bodyPr/>
        <a:lstStyle/>
        <a:p>
          <a:r>
            <a:rPr lang="en-US" dirty="0" err="1" smtClean="0">
              <a:latin typeface="Calibri" pitchFamily="34" charset="0"/>
              <a:cs typeface="Calibri" pitchFamily="34" charset="0"/>
            </a:rPr>
            <a:t>Doğrusal</a:t>
          </a:r>
          <a:r>
            <a:rPr lang="en-US" dirty="0" smtClean="0">
              <a:latin typeface="Calibri" pitchFamily="34" charset="0"/>
              <a:cs typeface="Calibri" pitchFamily="34" charset="0"/>
            </a:rPr>
            <a:t> Diophantine</a:t>
          </a:r>
          <a:r>
            <a:rPr lang="en-US" dirty="0" smtClean="0">
              <a:latin typeface="+mj-lt"/>
              <a:cs typeface="Calibri" pitchFamily="34" charset="0"/>
            </a:rPr>
            <a:t>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Denklemleri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(Linear Diophantine Equations)</a:t>
          </a:r>
          <a:endParaRPr lang="en-US" dirty="0"/>
        </a:p>
      </dgm:t>
    </dgm:pt>
    <dgm:pt modelId="{F7DF58CC-960A-400D-BF9F-F035850E9A30}" type="parTrans" cxnId="{AED9231A-C586-438A-A1AB-4A19E4B9E3C1}">
      <dgm:prSet/>
      <dgm:spPr/>
      <dgm:t>
        <a:bodyPr/>
        <a:lstStyle/>
        <a:p>
          <a:endParaRPr lang="en-US"/>
        </a:p>
      </dgm:t>
    </dgm:pt>
    <dgm:pt modelId="{3F6E8173-C33B-4BB8-83A5-994B27473114}" type="sibTrans" cxnId="{AED9231A-C586-438A-A1AB-4A19E4B9E3C1}">
      <dgm:prSet/>
      <dgm:spPr/>
      <dgm:t>
        <a:bodyPr/>
        <a:lstStyle/>
        <a:p>
          <a:endParaRPr lang="en-US"/>
        </a:p>
      </dgm:t>
    </dgm:pt>
    <dgm:pt modelId="{5BEEEC70-48DB-44BE-8856-3815FC761950}">
      <dgm:prSet phldrT="[Text]"/>
      <dgm:spPr/>
      <dgm:t>
        <a:bodyPr/>
        <a:lstStyle/>
        <a:p>
          <a:r>
            <a:rPr lang="en-US" dirty="0" err="1" smtClean="0">
              <a:latin typeface="Calibri" pitchFamily="34" charset="0"/>
              <a:cs typeface="Calibri" pitchFamily="34" charset="0"/>
            </a:rPr>
            <a:t>Bölünebilme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(Divisibility)</a:t>
          </a:r>
          <a:endParaRPr lang="en-US" i="1" dirty="0">
            <a:latin typeface="Calibri" pitchFamily="34" charset="0"/>
            <a:cs typeface="Calibri" pitchFamily="34" charset="0"/>
          </a:endParaRPr>
        </a:p>
      </dgm:t>
    </dgm:pt>
    <dgm:pt modelId="{BB0AE3A9-FDA9-49F3-AB7B-B6BB4E5A14EB}" type="parTrans" cxnId="{4210B4B1-6C99-4C0A-97E5-574950E3D32C}">
      <dgm:prSet/>
      <dgm:spPr/>
      <dgm:t>
        <a:bodyPr/>
        <a:lstStyle/>
        <a:p>
          <a:endParaRPr lang="en-US"/>
        </a:p>
      </dgm:t>
    </dgm:pt>
    <dgm:pt modelId="{BE244FFE-FF5B-439B-99D0-F1763417080F}" type="sibTrans" cxnId="{4210B4B1-6C99-4C0A-97E5-574950E3D32C}">
      <dgm:prSet/>
      <dgm:spPr/>
      <dgm:t>
        <a:bodyPr/>
        <a:lstStyle/>
        <a:p>
          <a:endParaRPr lang="en-US"/>
        </a:p>
      </dgm:t>
    </dgm:pt>
    <dgm:pt modelId="{65913EDE-AF2B-42C5-AE18-41DE8E6DEA7A}" type="pres">
      <dgm:prSet presAssocID="{87EE2F72-1C3C-4E55-BFA2-3855068A958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A15671-CE52-48EF-8351-FC4BBD1AF2AE}" type="pres">
      <dgm:prSet presAssocID="{BB09954D-2337-48C5-AA21-4E9EC651577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FFD8A-98D9-4582-A885-644A15C878A7}" type="pres">
      <dgm:prSet presAssocID="{94FEF82A-C39D-4B37-919C-ABAB51658436}" presName="spacer" presStyleCnt="0"/>
      <dgm:spPr/>
    </dgm:pt>
    <dgm:pt modelId="{9B9D3DE9-1928-46E6-9641-35FC7E1C794F}" type="pres">
      <dgm:prSet presAssocID="{85FECCC9-8651-47EA-9731-4A9CE9B216F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EAB55-6119-4871-954B-CADC9C1C030E}" type="pres">
      <dgm:prSet presAssocID="{9C6D294F-2685-4F58-95BE-2D0EAAF16C3E}" presName="spacer" presStyleCnt="0"/>
      <dgm:spPr/>
    </dgm:pt>
    <dgm:pt modelId="{586ABA72-B6FA-4EEC-BA7A-612894733E09}" type="pres">
      <dgm:prSet presAssocID="{70EF3CDE-2749-45BB-9E5C-15E6FAFB144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C794A-1653-4108-BEAE-01E4D91AFE2F}" type="pres">
      <dgm:prSet presAssocID="{01F70183-F1E0-4CFB-9F27-E837FE899EBC}" presName="spacer" presStyleCnt="0"/>
      <dgm:spPr/>
    </dgm:pt>
    <dgm:pt modelId="{A982A72C-15B7-4CE9-8147-889C3A1E4CBC}" type="pres">
      <dgm:prSet presAssocID="{5BEEEC70-48DB-44BE-8856-3815FC76195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0D612E-3F75-4A89-8CB4-CE6A809B8DE7}" type="pres">
      <dgm:prSet presAssocID="{BE244FFE-FF5B-439B-99D0-F1763417080F}" presName="spacer" presStyleCnt="0"/>
      <dgm:spPr/>
    </dgm:pt>
    <dgm:pt modelId="{3667AB45-03DC-42EA-8386-2DC33492CCB4}" type="pres">
      <dgm:prSet presAssocID="{6384E512-BA2C-48BA-99DA-5447B3946D9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CCB2C8-62AA-4C6D-AE98-ED40DF130BC6}" srcId="{87EE2F72-1C3C-4E55-BFA2-3855068A9583}" destId="{85FECCC9-8651-47EA-9731-4A9CE9B216F5}" srcOrd="1" destOrd="0" parTransId="{74C0B64C-8189-44B9-8243-7D154B87E555}" sibTransId="{9C6D294F-2685-4F58-95BE-2D0EAAF16C3E}"/>
    <dgm:cxn modelId="{7865F17B-2220-4FC3-A3F1-B546698F01E7}" srcId="{87EE2F72-1C3C-4E55-BFA2-3855068A9583}" destId="{BB09954D-2337-48C5-AA21-4E9EC6515776}" srcOrd="0" destOrd="0" parTransId="{34F1F433-BDF4-4118-A50C-006868DB656F}" sibTransId="{94FEF82A-C39D-4B37-919C-ABAB51658436}"/>
    <dgm:cxn modelId="{F26E7F98-A828-4D47-9D17-7DEEC04C12A9}" type="presOf" srcId="{70EF3CDE-2749-45BB-9E5C-15E6FAFB1446}" destId="{586ABA72-B6FA-4EEC-BA7A-612894733E09}" srcOrd="0" destOrd="0" presId="urn:microsoft.com/office/officeart/2005/8/layout/vList2"/>
    <dgm:cxn modelId="{660A7594-A2EE-47E1-884C-F2725EC62A26}" type="presOf" srcId="{6384E512-BA2C-48BA-99DA-5447B3946D92}" destId="{3667AB45-03DC-42EA-8386-2DC33492CCB4}" srcOrd="0" destOrd="0" presId="urn:microsoft.com/office/officeart/2005/8/layout/vList2"/>
    <dgm:cxn modelId="{82F27378-D9F8-4F64-9757-B7DD02E9524D}" srcId="{87EE2F72-1C3C-4E55-BFA2-3855068A9583}" destId="{70EF3CDE-2749-45BB-9E5C-15E6FAFB1446}" srcOrd="2" destOrd="0" parTransId="{B76BBD50-35AE-4317-BAC4-40BBBAB536A8}" sibTransId="{01F70183-F1E0-4CFB-9F27-E837FE899EBC}"/>
    <dgm:cxn modelId="{C95A8A4F-C118-408A-B18F-6C07184C14CF}" type="presOf" srcId="{85FECCC9-8651-47EA-9731-4A9CE9B216F5}" destId="{9B9D3DE9-1928-46E6-9641-35FC7E1C794F}" srcOrd="0" destOrd="0" presId="urn:microsoft.com/office/officeart/2005/8/layout/vList2"/>
    <dgm:cxn modelId="{B2457E7C-E01A-4E0F-99DC-A4529B5ACBCB}" type="presOf" srcId="{BB09954D-2337-48C5-AA21-4E9EC6515776}" destId="{60A15671-CE52-48EF-8351-FC4BBD1AF2AE}" srcOrd="0" destOrd="0" presId="urn:microsoft.com/office/officeart/2005/8/layout/vList2"/>
    <dgm:cxn modelId="{0DBBF046-0F58-4CD5-AD21-9AB49C1A6580}" type="presOf" srcId="{5BEEEC70-48DB-44BE-8856-3815FC761950}" destId="{A982A72C-15B7-4CE9-8147-889C3A1E4CBC}" srcOrd="0" destOrd="0" presId="urn:microsoft.com/office/officeart/2005/8/layout/vList2"/>
    <dgm:cxn modelId="{AED9231A-C586-438A-A1AB-4A19E4B9E3C1}" srcId="{87EE2F72-1C3C-4E55-BFA2-3855068A9583}" destId="{6384E512-BA2C-48BA-99DA-5447B3946D92}" srcOrd="4" destOrd="0" parTransId="{F7DF58CC-960A-400D-BF9F-F035850E9A30}" sibTransId="{3F6E8173-C33B-4BB8-83A5-994B27473114}"/>
    <dgm:cxn modelId="{92C32468-B384-4A91-B350-B9AC829754A1}" type="presOf" srcId="{87EE2F72-1C3C-4E55-BFA2-3855068A9583}" destId="{65913EDE-AF2B-42C5-AE18-41DE8E6DEA7A}" srcOrd="0" destOrd="0" presId="urn:microsoft.com/office/officeart/2005/8/layout/vList2"/>
    <dgm:cxn modelId="{4210B4B1-6C99-4C0A-97E5-574950E3D32C}" srcId="{87EE2F72-1C3C-4E55-BFA2-3855068A9583}" destId="{5BEEEC70-48DB-44BE-8856-3815FC761950}" srcOrd="3" destOrd="0" parTransId="{BB0AE3A9-FDA9-49F3-AB7B-B6BB4E5A14EB}" sibTransId="{BE244FFE-FF5B-439B-99D0-F1763417080F}"/>
    <dgm:cxn modelId="{8636DB67-7BED-438A-A949-57413CFC983C}" type="presParOf" srcId="{65913EDE-AF2B-42C5-AE18-41DE8E6DEA7A}" destId="{60A15671-CE52-48EF-8351-FC4BBD1AF2AE}" srcOrd="0" destOrd="0" presId="urn:microsoft.com/office/officeart/2005/8/layout/vList2"/>
    <dgm:cxn modelId="{6530FFB6-6E7B-40DD-BB14-0647FF2A28FD}" type="presParOf" srcId="{65913EDE-AF2B-42C5-AE18-41DE8E6DEA7A}" destId="{750FFD8A-98D9-4582-A885-644A15C878A7}" srcOrd="1" destOrd="0" presId="urn:microsoft.com/office/officeart/2005/8/layout/vList2"/>
    <dgm:cxn modelId="{4BC1F5BA-6C9E-4C30-A2A3-D1EABBCE4AC5}" type="presParOf" srcId="{65913EDE-AF2B-42C5-AE18-41DE8E6DEA7A}" destId="{9B9D3DE9-1928-46E6-9641-35FC7E1C794F}" srcOrd="2" destOrd="0" presId="urn:microsoft.com/office/officeart/2005/8/layout/vList2"/>
    <dgm:cxn modelId="{ABD0BCCC-E3A9-43B3-B881-2D368D402485}" type="presParOf" srcId="{65913EDE-AF2B-42C5-AE18-41DE8E6DEA7A}" destId="{EF7EAB55-6119-4871-954B-CADC9C1C030E}" srcOrd="3" destOrd="0" presId="urn:microsoft.com/office/officeart/2005/8/layout/vList2"/>
    <dgm:cxn modelId="{8D0590E5-9984-4739-8D13-54B48EE6A56D}" type="presParOf" srcId="{65913EDE-AF2B-42C5-AE18-41DE8E6DEA7A}" destId="{586ABA72-B6FA-4EEC-BA7A-612894733E09}" srcOrd="4" destOrd="0" presId="urn:microsoft.com/office/officeart/2005/8/layout/vList2"/>
    <dgm:cxn modelId="{CB4DF912-AB35-484C-8150-6AD5FE12EC07}" type="presParOf" srcId="{65913EDE-AF2B-42C5-AE18-41DE8E6DEA7A}" destId="{692C794A-1653-4108-BEAE-01E4D91AFE2F}" srcOrd="5" destOrd="0" presId="urn:microsoft.com/office/officeart/2005/8/layout/vList2"/>
    <dgm:cxn modelId="{4BD4DEC3-58DA-43E9-9128-5364B185E048}" type="presParOf" srcId="{65913EDE-AF2B-42C5-AE18-41DE8E6DEA7A}" destId="{A982A72C-15B7-4CE9-8147-889C3A1E4CBC}" srcOrd="6" destOrd="0" presId="urn:microsoft.com/office/officeart/2005/8/layout/vList2"/>
    <dgm:cxn modelId="{AB14276D-56FB-499F-B11C-4575484087FC}" type="presParOf" srcId="{65913EDE-AF2B-42C5-AE18-41DE8E6DEA7A}" destId="{0A0D612E-3F75-4A89-8CB4-CE6A809B8DE7}" srcOrd="7" destOrd="0" presId="urn:microsoft.com/office/officeart/2005/8/layout/vList2"/>
    <dgm:cxn modelId="{CB198438-DD50-4A37-9D8B-151A694924BA}" type="presParOf" srcId="{65913EDE-AF2B-42C5-AE18-41DE8E6DEA7A}" destId="{3667AB45-03DC-42EA-8386-2DC33492CCB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572BBD-A379-4609-9740-3CBF19A06E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DC4DD8-D086-4ADA-895B-538AA570017F}">
      <dgm:prSet phldrT="[Text]"/>
      <dgm:spPr>
        <a:solidFill>
          <a:srgbClr val="99DBEB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1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F5250CB0-76F8-4706-9683-77CF45BB0AA7}" type="parTrans" cxnId="{D283F564-25B9-4381-9346-B0FC4177F145}">
      <dgm:prSet/>
      <dgm:spPr/>
      <dgm:t>
        <a:bodyPr/>
        <a:lstStyle/>
        <a:p>
          <a:endParaRPr lang="en-US"/>
        </a:p>
      </dgm:t>
    </dgm:pt>
    <dgm:pt modelId="{2CF85F4F-4926-4E00-9DB7-DF2147AF0E27}" type="sibTrans" cxnId="{D283F564-25B9-4381-9346-B0FC4177F145}">
      <dgm:prSet/>
      <dgm:spPr/>
      <dgm:t>
        <a:bodyPr/>
        <a:lstStyle/>
        <a:p>
          <a:endParaRPr lang="en-US"/>
        </a:p>
      </dgm:t>
    </dgm:pt>
    <dgm:pt modelId="{8BCF1981-94D9-494F-AD41-78688C507A7B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a|1,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 = ±1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B3530973-E7A7-4F15-9176-C2C8F8A96870}" type="parTrans" cxnId="{46672E6B-153A-4768-9544-9CF3F5EC7309}">
      <dgm:prSet/>
      <dgm:spPr/>
      <dgm:t>
        <a:bodyPr/>
        <a:lstStyle/>
        <a:p>
          <a:endParaRPr lang="en-US"/>
        </a:p>
      </dgm:t>
    </dgm:pt>
    <dgm:pt modelId="{62052010-E800-4F69-B588-8642E9343FAE}" type="sibTrans" cxnId="{46672E6B-153A-4768-9544-9CF3F5EC7309}">
      <dgm:prSet/>
      <dgm:spPr/>
      <dgm:t>
        <a:bodyPr/>
        <a:lstStyle/>
        <a:p>
          <a:endParaRPr lang="en-US"/>
        </a:p>
      </dgm:t>
    </dgm:pt>
    <dgm:pt modelId="{1E81428D-498E-4685-B471-E5FCDF1AAF90}">
      <dgm:prSet phldrT="[Text]"/>
      <dgm:spPr>
        <a:solidFill>
          <a:srgbClr val="FF0000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2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7B50DFA3-7AE2-4EB0-8A3D-95EB298A5AAA}" type="parTrans" cxnId="{D723ADAA-DEA5-4ED5-B812-C6CE366A353F}">
      <dgm:prSet/>
      <dgm:spPr/>
      <dgm:t>
        <a:bodyPr/>
        <a:lstStyle/>
        <a:p>
          <a:endParaRPr lang="en-US"/>
        </a:p>
      </dgm:t>
    </dgm:pt>
    <dgm:pt modelId="{AC77A304-EDC2-483D-9342-8D27DFF856C2}" type="sibTrans" cxnId="{D723ADAA-DEA5-4ED5-B812-C6CE366A353F}">
      <dgm:prSet/>
      <dgm:spPr/>
      <dgm:t>
        <a:bodyPr/>
        <a:lstStyle/>
        <a:p>
          <a:endParaRPr lang="en-US"/>
        </a:p>
      </dgm:t>
    </dgm:pt>
    <dgm:pt modelId="{C318E6D8-B4BB-4E2C-AE66-6A66AFBAD7D0}">
      <dgm:prSet phldrT="[Text]"/>
      <dgm:spPr>
        <a:solidFill>
          <a:srgbClr val="99DBEB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3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3088E57B-DCE0-489A-8D3E-0B356105693E}" type="parTrans" cxnId="{DFD1968A-6610-49B9-B68E-8B0A2E320F14}">
      <dgm:prSet/>
      <dgm:spPr/>
      <dgm:t>
        <a:bodyPr/>
        <a:lstStyle/>
        <a:p>
          <a:endParaRPr lang="en-US"/>
        </a:p>
      </dgm:t>
    </dgm:pt>
    <dgm:pt modelId="{37F2791F-EC9A-49D0-8673-8FC5E9083732}" type="sibTrans" cxnId="{DFD1968A-6610-49B9-B68E-8B0A2E320F14}">
      <dgm:prSet/>
      <dgm:spPr/>
      <dgm:t>
        <a:bodyPr/>
        <a:lstStyle/>
        <a:p>
          <a:endParaRPr lang="en-US"/>
        </a:p>
      </dgm:t>
    </dgm:pt>
    <dgm:pt modelId="{DA0B05C0-3256-4D50-A4A0-58633FE144F6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b|a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 = ±b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D12B4D3F-0602-4E88-856E-54562DB45F3E}" type="parTrans" cxnId="{4F4B7A00-2672-4419-8243-9CD7E90EA391}">
      <dgm:prSet/>
      <dgm:spPr/>
      <dgm:t>
        <a:bodyPr/>
        <a:lstStyle/>
        <a:p>
          <a:endParaRPr lang="en-US"/>
        </a:p>
      </dgm:t>
    </dgm:pt>
    <dgm:pt modelId="{B052AECD-CB5F-492A-A6E7-59C19823F267}" type="sibTrans" cxnId="{4F4B7A00-2672-4419-8243-9CD7E90EA391}">
      <dgm:prSet/>
      <dgm:spPr/>
      <dgm:t>
        <a:bodyPr/>
        <a:lstStyle/>
        <a:p>
          <a:endParaRPr lang="en-US"/>
        </a:p>
      </dgm:t>
    </dgm:pt>
    <dgm:pt modelId="{462BA433-736A-42CD-BC3E-780091B82179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b|c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a|c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45DA3CDC-8637-409F-A32A-A29C94422EC5}" type="parTrans" cxnId="{CCF06A55-1B3A-4C01-A378-AF54BC755A2E}">
      <dgm:prSet/>
      <dgm:spPr/>
      <dgm:t>
        <a:bodyPr/>
        <a:lstStyle/>
        <a:p>
          <a:endParaRPr lang="en-US"/>
        </a:p>
      </dgm:t>
    </dgm:pt>
    <dgm:pt modelId="{EA1007F1-E5F9-483F-8477-BF5829C64AEC}" type="sibTrans" cxnId="{CCF06A55-1B3A-4C01-A378-AF54BC755A2E}">
      <dgm:prSet/>
      <dgm:spPr/>
      <dgm:t>
        <a:bodyPr/>
        <a:lstStyle/>
        <a:p>
          <a:endParaRPr lang="en-US"/>
        </a:p>
      </dgm:t>
    </dgm:pt>
    <dgm:pt modelId="{8717C61E-0E2C-4AE3-B03D-762F2AE6711B}">
      <dgm:prSet phldrT="[Text]"/>
      <dgm:spPr>
        <a:solidFill>
          <a:srgbClr val="FF0000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4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1F3BB243-81AB-45E3-A1FC-82CF8555AF77}" type="parTrans" cxnId="{D0605235-A0E5-4909-9C44-D2DCAF871396}">
      <dgm:prSet/>
      <dgm:spPr/>
      <dgm:t>
        <a:bodyPr/>
        <a:lstStyle/>
        <a:p>
          <a:endParaRPr lang="en-US"/>
        </a:p>
      </dgm:t>
    </dgm:pt>
    <dgm:pt modelId="{BD06EE8B-10F3-4456-8050-55EB27E726B8}" type="sibTrans" cxnId="{D0605235-A0E5-4909-9C44-D2DCAF871396}">
      <dgm:prSet/>
      <dgm:spPr/>
      <dgm:t>
        <a:bodyPr/>
        <a:lstStyle/>
        <a:p>
          <a:endParaRPr lang="en-US"/>
        </a:p>
      </dgm:t>
    </dgm:pt>
    <dgm:pt modelId="{55D7834E-2652-4382-B179-64FE4E411FF6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a|c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a|(m × b + n × c), 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m </a:t>
          </a:r>
          <a:r>
            <a:rPr lang="en-US" b="0" i="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 n </a:t>
          </a:r>
          <a:r>
            <a:rPr lang="en-US" b="0" i="0" dirty="0" err="1" smtClean="0">
              <a:latin typeface="Leelawadee UI" pitchFamily="34" charset="-34"/>
              <a:cs typeface="Leelawadee UI" pitchFamily="34" charset="-34"/>
            </a:rPr>
            <a:t>keyfi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 tam </a:t>
          </a:r>
          <a:r>
            <a:rPr lang="en-US" b="0" i="0" dirty="0" err="1" smtClean="0">
              <a:latin typeface="Leelawadee UI" pitchFamily="34" charset="-34"/>
              <a:cs typeface="Leelawadee UI" pitchFamily="34" charset="-34"/>
            </a:rPr>
            <a:t>sayılardır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(arbitrary integers)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27AED2E4-3886-4DA5-9973-C782132C5625}" type="parTrans" cxnId="{1619ECE2-3619-40C8-82B4-68130910130D}">
      <dgm:prSet/>
      <dgm:spPr/>
      <dgm:t>
        <a:bodyPr/>
        <a:lstStyle/>
        <a:p>
          <a:endParaRPr lang="en-US"/>
        </a:p>
      </dgm:t>
    </dgm:pt>
    <dgm:pt modelId="{89E9C9D6-64DA-4A20-A1DD-288423E5E35E}" type="sibTrans" cxnId="{1619ECE2-3619-40C8-82B4-68130910130D}">
      <dgm:prSet/>
      <dgm:spPr/>
      <dgm:t>
        <a:bodyPr/>
        <a:lstStyle/>
        <a:p>
          <a:endParaRPr lang="en-US"/>
        </a:p>
      </dgm:t>
    </dgm:pt>
    <dgm:pt modelId="{B0AAF91C-CC53-41BA-A7EF-E816176980BC}" type="pres">
      <dgm:prSet presAssocID="{E7572BBD-A379-4609-9740-3CBF19A06EB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C07763-9E3F-455A-A795-94F78B03663D}" type="pres">
      <dgm:prSet presAssocID="{41DC4DD8-D086-4ADA-895B-538AA570017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E97046-D724-4970-820F-86AB0A70ADC3}" type="pres">
      <dgm:prSet presAssocID="{41DC4DD8-D086-4ADA-895B-538AA570017F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7AEFC-B43B-4BDA-86DB-CC1611182828}" type="pres">
      <dgm:prSet presAssocID="{1E81428D-498E-4685-B471-E5FCDF1AAF9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0E0AD-0663-4724-810F-E54E4294B7F5}" type="pres">
      <dgm:prSet presAssocID="{1E81428D-498E-4685-B471-E5FCDF1AAF90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1B8E55-66BD-41EA-9F44-DBE24A4C5812}" type="pres">
      <dgm:prSet presAssocID="{C318E6D8-B4BB-4E2C-AE66-6A66AFBAD7D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50DA-825F-4FBD-9AA9-353A406B3F53}" type="pres">
      <dgm:prSet presAssocID="{C318E6D8-B4BB-4E2C-AE66-6A66AFBAD7D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8CDF6-8ED2-4455-AE76-9FE73D970A27}" type="pres">
      <dgm:prSet presAssocID="{8717C61E-0E2C-4AE3-B03D-762F2AE6711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956EF-1BE6-4A2C-A693-1C284FCCDFB1}" type="pres">
      <dgm:prSet presAssocID="{8717C61E-0E2C-4AE3-B03D-762F2AE6711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97238C-92F4-45AE-9BBF-DF02ABEE78EA}" type="presOf" srcId="{DA0B05C0-3256-4D50-A4A0-58633FE144F6}" destId="{7160E0AD-0663-4724-810F-E54E4294B7F5}" srcOrd="0" destOrd="0" presId="urn:microsoft.com/office/officeart/2005/8/layout/vList2"/>
    <dgm:cxn modelId="{E9184A72-CDD5-4A61-934C-7ED8804FE007}" type="presOf" srcId="{41DC4DD8-D086-4ADA-895B-538AA570017F}" destId="{E0C07763-9E3F-455A-A795-94F78B03663D}" srcOrd="0" destOrd="0" presId="urn:microsoft.com/office/officeart/2005/8/layout/vList2"/>
    <dgm:cxn modelId="{EE2EEC6D-9098-4AD9-B70C-D1744B6E5E4A}" type="presOf" srcId="{462BA433-736A-42CD-BC3E-780091B82179}" destId="{D41A50DA-825F-4FBD-9AA9-353A406B3F53}" srcOrd="0" destOrd="0" presId="urn:microsoft.com/office/officeart/2005/8/layout/vList2"/>
    <dgm:cxn modelId="{46672E6B-153A-4768-9544-9CF3F5EC7309}" srcId="{41DC4DD8-D086-4ADA-895B-538AA570017F}" destId="{8BCF1981-94D9-494F-AD41-78688C507A7B}" srcOrd="0" destOrd="0" parTransId="{B3530973-E7A7-4F15-9176-C2C8F8A96870}" sibTransId="{62052010-E800-4F69-B588-8642E9343FAE}"/>
    <dgm:cxn modelId="{4F4B7A00-2672-4419-8243-9CD7E90EA391}" srcId="{1E81428D-498E-4685-B471-E5FCDF1AAF90}" destId="{DA0B05C0-3256-4D50-A4A0-58633FE144F6}" srcOrd="0" destOrd="0" parTransId="{D12B4D3F-0602-4E88-856E-54562DB45F3E}" sibTransId="{B052AECD-CB5F-492A-A6E7-59C19823F267}"/>
    <dgm:cxn modelId="{D723ADAA-DEA5-4ED5-B812-C6CE366A353F}" srcId="{E7572BBD-A379-4609-9740-3CBF19A06EB9}" destId="{1E81428D-498E-4685-B471-E5FCDF1AAF90}" srcOrd="1" destOrd="0" parTransId="{7B50DFA3-7AE2-4EB0-8A3D-95EB298A5AAA}" sibTransId="{AC77A304-EDC2-483D-9342-8D27DFF856C2}"/>
    <dgm:cxn modelId="{D0605235-A0E5-4909-9C44-D2DCAF871396}" srcId="{E7572BBD-A379-4609-9740-3CBF19A06EB9}" destId="{8717C61E-0E2C-4AE3-B03D-762F2AE6711B}" srcOrd="3" destOrd="0" parTransId="{1F3BB243-81AB-45E3-A1FC-82CF8555AF77}" sibTransId="{BD06EE8B-10F3-4456-8050-55EB27E726B8}"/>
    <dgm:cxn modelId="{1619ECE2-3619-40C8-82B4-68130910130D}" srcId="{8717C61E-0E2C-4AE3-B03D-762F2AE6711B}" destId="{55D7834E-2652-4382-B179-64FE4E411FF6}" srcOrd="0" destOrd="0" parTransId="{27AED2E4-3886-4DA5-9973-C782132C5625}" sibTransId="{89E9C9D6-64DA-4A20-A1DD-288423E5E35E}"/>
    <dgm:cxn modelId="{186F13C9-2ED8-4D8C-AF8A-240C3BBF8E68}" type="presOf" srcId="{E7572BBD-A379-4609-9740-3CBF19A06EB9}" destId="{B0AAF91C-CC53-41BA-A7EF-E816176980BC}" srcOrd="0" destOrd="0" presId="urn:microsoft.com/office/officeart/2005/8/layout/vList2"/>
    <dgm:cxn modelId="{D283F564-25B9-4381-9346-B0FC4177F145}" srcId="{E7572BBD-A379-4609-9740-3CBF19A06EB9}" destId="{41DC4DD8-D086-4ADA-895B-538AA570017F}" srcOrd="0" destOrd="0" parTransId="{F5250CB0-76F8-4706-9683-77CF45BB0AA7}" sibTransId="{2CF85F4F-4926-4E00-9DB7-DF2147AF0E27}"/>
    <dgm:cxn modelId="{80691A87-2A21-4FBC-8B48-33909FDBAC03}" type="presOf" srcId="{55D7834E-2652-4382-B179-64FE4E411FF6}" destId="{6C8956EF-1BE6-4A2C-A693-1C284FCCDFB1}" srcOrd="0" destOrd="0" presId="urn:microsoft.com/office/officeart/2005/8/layout/vList2"/>
    <dgm:cxn modelId="{DFD1968A-6610-49B9-B68E-8B0A2E320F14}" srcId="{E7572BBD-A379-4609-9740-3CBF19A06EB9}" destId="{C318E6D8-B4BB-4E2C-AE66-6A66AFBAD7D0}" srcOrd="2" destOrd="0" parTransId="{3088E57B-DCE0-489A-8D3E-0B356105693E}" sibTransId="{37F2791F-EC9A-49D0-8673-8FC5E9083732}"/>
    <dgm:cxn modelId="{B01128C7-BDB9-4236-A338-E2F1CD22D7D4}" type="presOf" srcId="{8BCF1981-94D9-494F-AD41-78688C507A7B}" destId="{ECE97046-D724-4970-820F-86AB0A70ADC3}" srcOrd="0" destOrd="0" presId="urn:microsoft.com/office/officeart/2005/8/layout/vList2"/>
    <dgm:cxn modelId="{14ECEDE5-D132-46A2-AAB4-3F2BE7A05133}" type="presOf" srcId="{1E81428D-498E-4685-B471-E5FCDF1AAF90}" destId="{C0E7AEFC-B43B-4BDA-86DB-CC1611182828}" srcOrd="0" destOrd="0" presId="urn:microsoft.com/office/officeart/2005/8/layout/vList2"/>
    <dgm:cxn modelId="{FFE339EE-4278-4FEB-A1B1-3C8F84FCB1C3}" type="presOf" srcId="{C318E6D8-B4BB-4E2C-AE66-6A66AFBAD7D0}" destId="{891B8E55-66BD-41EA-9F44-DBE24A4C5812}" srcOrd="0" destOrd="0" presId="urn:microsoft.com/office/officeart/2005/8/layout/vList2"/>
    <dgm:cxn modelId="{CCF06A55-1B3A-4C01-A378-AF54BC755A2E}" srcId="{C318E6D8-B4BB-4E2C-AE66-6A66AFBAD7D0}" destId="{462BA433-736A-42CD-BC3E-780091B82179}" srcOrd="0" destOrd="0" parTransId="{45DA3CDC-8637-409F-A32A-A29C94422EC5}" sibTransId="{EA1007F1-E5F9-483F-8477-BF5829C64AEC}"/>
    <dgm:cxn modelId="{ADDDCBA0-6335-4875-81D2-70E3B7BB9A40}" type="presOf" srcId="{8717C61E-0E2C-4AE3-B03D-762F2AE6711B}" destId="{5A08CDF6-8ED2-4455-AE76-9FE73D970A27}" srcOrd="0" destOrd="0" presId="urn:microsoft.com/office/officeart/2005/8/layout/vList2"/>
    <dgm:cxn modelId="{DEC2E7A0-3E32-47B2-ACEB-2346DBAC3FEB}" type="presParOf" srcId="{B0AAF91C-CC53-41BA-A7EF-E816176980BC}" destId="{E0C07763-9E3F-455A-A795-94F78B03663D}" srcOrd="0" destOrd="0" presId="urn:microsoft.com/office/officeart/2005/8/layout/vList2"/>
    <dgm:cxn modelId="{B9CDFAD1-BE2A-4751-AB24-A600E2599CAD}" type="presParOf" srcId="{B0AAF91C-CC53-41BA-A7EF-E816176980BC}" destId="{ECE97046-D724-4970-820F-86AB0A70ADC3}" srcOrd="1" destOrd="0" presId="urn:microsoft.com/office/officeart/2005/8/layout/vList2"/>
    <dgm:cxn modelId="{46F0D9DB-CD51-4528-BC54-E785DC096CD1}" type="presParOf" srcId="{B0AAF91C-CC53-41BA-A7EF-E816176980BC}" destId="{C0E7AEFC-B43B-4BDA-86DB-CC1611182828}" srcOrd="2" destOrd="0" presId="urn:microsoft.com/office/officeart/2005/8/layout/vList2"/>
    <dgm:cxn modelId="{BDE57F82-F269-4C46-AEE3-629A97E7E0D6}" type="presParOf" srcId="{B0AAF91C-CC53-41BA-A7EF-E816176980BC}" destId="{7160E0AD-0663-4724-810F-E54E4294B7F5}" srcOrd="3" destOrd="0" presId="urn:microsoft.com/office/officeart/2005/8/layout/vList2"/>
    <dgm:cxn modelId="{CBB725ED-C812-495B-8DC6-6FCA398EF6B0}" type="presParOf" srcId="{B0AAF91C-CC53-41BA-A7EF-E816176980BC}" destId="{891B8E55-66BD-41EA-9F44-DBE24A4C5812}" srcOrd="4" destOrd="0" presId="urn:microsoft.com/office/officeart/2005/8/layout/vList2"/>
    <dgm:cxn modelId="{687C9F20-49DC-4353-B208-0A0476DC5B27}" type="presParOf" srcId="{B0AAF91C-CC53-41BA-A7EF-E816176980BC}" destId="{D41A50DA-825F-4FBD-9AA9-353A406B3F53}" srcOrd="5" destOrd="0" presId="urn:microsoft.com/office/officeart/2005/8/layout/vList2"/>
    <dgm:cxn modelId="{F7AA86D1-826B-4F2D-A0BE-0E36AE2DA716}" type="presParOf" srcId="{B0AAF91C-CC53-41BA-A7EF-E816176980BC}" destId="{5A08CDF6-8ED2-4455-AE76-9FE73D970A27}" srcOrd="6" destOrd="0" presId="urn:microsoft.com/office/officeart/2005/8/layout/vList2"/>
    <dgm:cxn modelId="{AD28F6AF-07DB-4D39-85C4-00992CF1374F}" type="presParOf" srcId="{B0AAF91C-CC53-41BA-A7EF-E816176980BC}" destId="{6C8956EF-1BE6-4A2C-A693-1C284FCCDFB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0A15671-CE52-48EF-8351-FC4BBD1AF2AE}">
      <dsp:nvSpPr>
        <dsp:cNvPr id="0" name=""/>
        <dsp:cNvSpPr/>
      </dsp:nvSpPr>
      <dsp:spPr>
        <a:xfrm>
          <a:off x="0" y="954404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 pitchFamily="34" charset="0"/>
              <a:cs typeface="Calibri" pitchFamily="34" charset="0"/>
            </a:rPr>
            <a:t>Tam Sayılar Kümesi</a:t>
          </a:r>
          <a:r>
            <a:rPr lang="en-US" sz="2200" i="1" kern="1200" smtClean="0">
              <a:latin typeface="Calibri" pitchFamily="34" charset="0"/>
              <a:cs typeface="Calibri" pitchFamily="34" charset="0"/>
            </a:rPr>
            <a:t>(Set of Integers)</a:t>
          </a:r>
          <a:endParaRPr lang="en-US" sz="2200" kern="1200" dirty="0"/>
        </a:p>
      </dsp:txBody>
      <dsp:txXfrm>
        <a:off x="0" y="954404"/>
        <a:ext cx="7651750" cy="527670"/>
      </dsp:txXfrm>
    </dsp:sp>
    <dsp:sp modelId="{9B9D3DE9-1928-46E6-9641-35FC7E1C794F}">
      <dsp:nvSpPr>
        <dsp:cNvPr id="0" name=""/>
        <dsp:cNvSpPr/>
      </dsp:nvSpPr>
      <dsp:spPr>
        <a:xfrm>
          <a:off x="0" y="1545434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İkili</a:t>
          </a:r>
          <a:r>
            <a:rPr lang="en-US" sz="22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İşlemler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sz="2200" i="1" kern="1200" dirty="0" err="1" smtClean="0">
              <a:latin typeface="Calibri" pitchFamily="34" charset="0"/>
              <a:cs typeface="Calibri" pitchFamily="34" charset="0"/>
            </a:rPr>
            <a:t>Binary</a:t>
          </a:r>
          <a:r>
            <a:rPr lang="fr-FR" sz="2200" i="1" kern="1200" dirty="0" smtClean="0">
              <a:latin typeface="Calibri" pitchFamily="34" charset="0"/>
              <a:cs typeface="Calibri" pitchFamily="34" charset="0"/>
            </a:rPr>
            <a:t> Operations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)</a:t>
          </a:r>
          <a:endParaRPr lang="en-US" sz="2200" kern="1200" dirty="0"/>
        </a:p>
      </dsp:txBody>
      <dsp:txXfrm>
        <a:off x="0" y="1545434"/>
        <a:ext cx="7651750" cy="527670"/>
      </dsp:txXfrm>
    </dsp:sp>
    <dsp:sp modelId="{586ABA72-B6FA-4EEC-BA7A-612894733E09}">
      <dsp:nvSpPr>
        <dsp:cNvPr id="0" name=""/>
        <dsp:cNvSpPr/>
      </dsp:nvSpPr>
      <dsp:spPr>
        <a:xfrm>
          <a:off x="0" y="2136465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alibri" pitchFamily="34" charset="0"/>
              <a:cs typeface="Calibri" pitchFamily="34" charset="0"/>
            </a:rPr>
            <a:t>Tam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Sayı</a:t>
          </a:r>
          <a:r>
            <a:rPr lang="en-US" sz="22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Bölümü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sz="2200" i="1" kern="1200" dirty="0" err="1" smtClean="0">
              <a:latin typeface="Calibri" pitchFamily="34" charset="0"/>
              <a:cs typeface="Calibri" pitchFamily="34" charset="0"/>
            </a:rPr>
            <a:t>Integer</a:t>
          </a:r>
          <a:r>
            <a:rPr lang="fr-FR" sz="2200" i="1" kern="1200" dirty="0" smtClean="0">
              <a:latin typeface="Calibri" pitchFamily="34" charset="0"/>
              <a:cs typeface="Calibri" pitchFamily="34" charset="0"/>
            </a:rPr>
            <a:t> Division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)</a:t>
          </a:r>
          <a:endParaRPr lang="en-US" sz="2200" kern="1200" dirty="0"/>
        </a:p>
      </dsp:txBody>
      <dsp:txXfrm>
        <a:off x="0" y="2136465"/>
        <a:ext cx="7651750" cy="527670"/>
      </dsp:txXfrm>
    </dsp:sp>
    <dsp:sp modelId="{A982A72C-15B7-4CE9-8147-889C3A1E4CBC}">
      <dsp:nvSpPr>
        <dsp:cNvPr id="0" name=""/>
        <dsp:cNvSpPr/>
      </dsp:nvSpPr>
      <dsp:spPr>
        <a:xfrm>
          <a:off x="0" y="2727495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Bölünebilme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(Divisibility)</a:t>
          </a:r>
          <a:endParaRPr lang="en-US" sz="2200" i="1" kern="1200" dirty="0">
            <a:latin typeface="Calibri" pitchFamily="34" charset="0"/>
            <a:cs typeface="Calibri" pitchFamily="34" charset="0"/>
          </a:endParaRPr>
        </a:p>
      </dsp:txBody>
      <dsp:txXfrm>
        <a:off x="0" y="2727495"/>
        <a:ext cx="7651750" cy="527670"/>
      </dsp:txXfrm>
    </dsp:sp>
    <dsp:sp modelId="{3667AB45-03DC-42EA-8386-2DC33492CCB4}">
      <dsp:nvSpPr>
        <dsp:cNvPr id="0" name=""/>
        <dsp:cNvSpPr/>
      </dsp:nvSpPr>
      <dsp:spPr>
        <a:xfrm>
          <a:off x="0" y="3318525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Doğrusal</a:t>
          </a:r>
          <a:r>
            <a:rPr lang="en-US" sz="2200" kern="1200" dirty="0" smtClean="0">
              <a:latin typeface="Calibri" pitchFamily="34" charset="0"/>
              <a:cs typeface="Calibri" pitchFamily="34" charset="0"/>
            </a:rPr>
            <a:t> Diophantine</a:t>
          </a:r>
          <a:r>
            <a:rPr lang="en-US" sz="2200" kern="1200" dirty="0" smtClean="0">
              <a:latin typeface="+mj-lt"/>
              <a:cs typeface="Calibri" pitchFamily="34" charset="0"/>
            </a:rPr>
            <a:t>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Denklemleri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(Linear Diophantine Equations)</a:t>
          </a:r>
          <a:endParaRPr lang="en-US" sz="2200" kern="1200" dirty="0"/>
        </a:p>
      </dsp:txBody>
      <dsp:txXfrm>
        <a:off x="0" y="3318525"/>
        <a:ext cx="7651750" cy="52767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32560" y="1850064"/>
            <a:ext cx="74066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en-US" sz="2000" i="0" dirty="0">
              <a:solidFill>
                <a:schemeClr val="tx2"/>
              </a:solidFill>
              <a:latin typeface="Arial" charset="0"/>
            </a:endParaRPr>
          </a:p>
          <a:p>
            <a:pPr algn="ctr"/>
            <a:r>
              <a:rPr lang="en-US" sz="4400" b="1" dirty="0" err="1" smtClean="0"/>
              <a:t>Kriptografi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Matematiği</a:t>
            </a:r>
            <a:endParaRPr lang="en-US" sz="4400" b="1" dirty="0" smtClean="0"/>
          </a:p>
        </p:txBody>
      </p:sp>
      <p:pic>
        <p:nvPicPr>
          <p:cNvPr id="6" name="Picture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80772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Bölünebilirlik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Divisibility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12954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sıfır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değilse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bölme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bağıntısında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r = 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verirsek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şunu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elde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ederiz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: 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219200" y="2362200"/>
            <a:ext cx="6324600" cy="579438"/>
          </a:xfrm>
          <a:prstGeom prst="rect">
            <a:avLst/>
          </a:prstGeom>
          <a:solidFill>
            <a:srgbClr val="99DBEB"/>
          </a:solidFill>
          <a:ln w="762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>
                <a:latin typeface="Arial" charset="0"/>
              </a:rPr>
              <a:t>a = q × 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5814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a’nın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n’ye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bölümünden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kalan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ise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426720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a’nın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n’ye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bölümünden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kalan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değilse</a:t>
            </a: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şeklinde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gösterilecektir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3581400"/>
            <a:ext cx="76835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4343400"/>
            <a:ext cx="968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4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32 = 8 × 4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42 = 5 × 8 + 2</a:t>
            </a: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24 = 4 x -6</a:t>
            </a: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-33 = 3 x 11</a:t>
            </a:r>
            <a:endParaRPr lang="en-US" sz="2800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990600"/>
            <a:ext cx="846138" cy="61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905000"/>
            <a:ext cx="1090613" cy="53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2819400"/>
            <a:ext cx="1000125" cy="428625"/>
          </a:xfrm>
          <a:prstGeom prst="rect">
            <a:avLst/>
          </a:prstGeom>
        </p:spPr>
      </p:pic>
      <p:pic>
        <p:nvPicPr>
          <p:cNvPr id="8" name="Picture 7" descr="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200" y="3657600"/>
            <a:ext cx="1447800" cy="4725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Bölünebilirliğin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Özellikleri</a:t>
            </a:r>
            <a:r>
              <a:rPr lang="en-US" sz="2800" i="1" dirty="0" smtClean="0">
                <a:cs typeface="Calibri" pitchFamily="34" charset="0"/>
              </a:rPr>
              <a:t>(Properties of </a:t>
            </a:r>
            <a:r>
              <a:rPr lang="fr-FR" sz="2800" i="1" dirty="0" err="1" smtClean="0">
                <a:cs typeface="Calibri" pitchFamily="34" charset="0"/>
              </a:rPr>
              <a:t>Divisibility</a:t>
            </a:r>
            <a:r>
              <a:rPr lang="en-US" sz="2800" i="1" dirty="0" smtClean="0">
                <a:cs typeface="Calibri" pitchFamily="34" charset="0"/>
              </a:rPr>
              <a:t>)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5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 = 3, b = 15, c = 45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bölünebilirliğini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lvl="0" algn="just"/>
            <a:r>
              <a:rPr lang="en-US" sz="2800" b="1" dirty="0" smtClean="0">
                <a:latin typeface="Leelawadee UI" pitchFamily="34" charset="-34"/>
                <a:cs typeface="Leelawadee UI" pitchFamily="34" charset="-34"/>
              </a:rPr>
              <a:t>3.Özelliğe </a:t>
            </a:r>
            <a:r>
              <a:rPr lang="en-US" sz="2800" b="1" dirty="0" err="1" smtClean="0">
                <a:latin typeface="Leelawadee UI" pitchFamily="34" charset="-34"/>
                <a:cs typeface="Leelawadee UI" pitchFamily="34" charset="-34"/>
              </a:rPr>
              <a:t>göre</a:t>
            </a:r>
            <a:endParaRPr lang="en-US" sz="2800" b="1" dirty="0" smtClean="0">
              <a:latin typeface="Leelawadee UI" pitchFamily="34" charset="-34"/>
              <a:cs typeface="Leelawadee UI" pitchFamily="34" charset="-34"/>
            </a:endParaRPr>
          </a:p>
          <a:p>
            <a:pPr lvl="0"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lvl="0"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3|15	 15|45	 3|45 		  </a:t>
            </a: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b="1" dirty="0" smtClean="0">
                <a:latin typeface="Leelawadee UI" pitchFamily="34" charset="-34"/>
                <a:cs typeface="Leelawadee UI" pitchFamily="34" charset="-34"/>
              </a:rPr>
              <a:t>4.Özelliğe </a:t>
            </a:r>
            <a:r>
              <a:rPr lang="en-US" sz="2800" b="1" dirty="0" err="1" smtClean="0">
                <a:latin typeface="Leelawadee UI" pitchFamily="34" charset="-34"/>
                <a:cs typeface="Leelawadee UI" pitchFamily="34" charset="-34"/>
              </a:rPr>
              <a:t>göre</a:t>
            </a:r>
            <a:endParaRPr lang="en-US" sz="2800" b="1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lvl="0"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3|15	 3|45 		3|(m × 15 + n × 45), </a:t>
            </a:r>
            <a:endParaRPr lang="en-US" sz="2800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Tüm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Bölenler</a:t>
            </a:r>
            <a:r>
              <a:rPr lang="en-US" sz="4400" i="1" dirty="0" smtClean="0">
                <a:cs typeface="Calibri" pitchFamily="34" charset="0"/>
              </a:rPr>
              <a:t>(All Divisors)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295400"/>
            <a:ext cx="76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“1”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hariç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tüm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sayıların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“1”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kendisi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“1”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sayısının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sadece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kendisidir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90600" y="320040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En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Büyük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Ortak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Bölen</a:t>
            </a:r>
            <a:r>
              <a:rPr lang="en-US" sz="2800" i="1" dirty="0" smtClean="0">
                <a:cs typeface="Calibri" pitchFamily="34" charset="0"/>
              </a:rPr>
              <a:t>(Greatest Common Divisor)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4572000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EBOB : Her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sayıyıda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bölebilen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en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İki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EBOB’u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kriptografide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sıklıkla</a:t>
            </a: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ihtiyaç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duyulan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En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Büyük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Ortak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Bölen</a:t>
            </a:r>
            <a:r>
              <a:rPr lang="en-US" sz="2800" i="1" dirty="0" smtClean="0">
                <a:cs typeface="Calibri" pitchFamily="34" charset="0"/>
              </a:rPr>
              <a:t>(Greatest Common Divisor)</a:t>
            </a: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600200" y="2286000"/>
            <a:ext cx="6694737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3600" i="1" dirty="0" smtClean="0">
                <a:cs typeface="Calibri" pitchFamily="34" charset="0"/>
              </a:rPr>
              <a:t>(Euclidean Algorithm)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1295400"/>
            <a:ext cx="762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Tüm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ortak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bölenleri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listeleyerek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ortak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gcd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bulmak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olduğunda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pratik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değildir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Neyse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2000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yılı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aşkın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süre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önce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Euclid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adında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matematikçi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en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ortak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bulabilen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algoritma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geliştirdi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Euclid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Algoritması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duruma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bağlıdır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066800" y="5105400"/>
            <a:ext cx="8077200" cy="1569660"/>
          </a:xfrm>
          <a:prstGeom prst="rect">
            <a:avLst/>
          </a:prstGeom>
          <a:solidFill>
            <a:srgbClr val="99DBEB"/>
          </a:solidFill>
          <a:ln w="762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smtClean="0">
                <a:latin typeface="Arial" charset="0"/>
              </a:rPr>
              <a:t>Durum </a:t>
            </a:r>
            <a:r>
              <a:rPr lang="en-US" sz="3200" dirty="0">
                <a:latin typeface="Arial" charset="0"/>
              </a:rPr>
              <a:t>1: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(a, 0) = a</a:t>
            </a:r>
            <a:br>
              <a:rPr lang="en-US" sz="3200" dirty="0">
                <a:latin typeface="Arial" charset="0"/>
              </a:rPr>
            </a:br>
            <a:r>
              <a:rPr lang="en-US" sz="3200" dirty="0" smtClean="0">
                <a:latin typeface="Arial" charset="0"/>
              </a:rPr>
              <a:t>Durum 2: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(a, b) =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(b, r</a:t>
            </a:r>
            <a:r>
              <a:rPr lang="en-US" sz="3200" dirty="0" smtClean="0">
                <a:latin typeface="Arial" charset="0"/>
              </a:rPr>
              <a:t>) </a:t>
            </a:r>
          </a:p>
          <a:p>
            <a:r>
              <a:rPr lang="en-US" sz="3200" dirty="0" smtClean="0">
                <a:latin typeface="Arial" charset="0"/>
              </a:rPr>
              <a:t>r, </a:t>
            </a:r>
            <a:r>
              <a:rPr lang="en-US" sz="3200" dirty="0" err="1" smtClean="0">
                <a:latin typeface="Arial" charset="0"/>
              </a:rPr>
              <a:t>a’nın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b’ye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bölümünden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kalan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sayıdır</a:t>
            </a:r>
            <a:r>
              <a:rPr lang="en-US" sz="3200" dirty="0" smtClean="0">
                <a:latin typeface="Arial" charset="0"/>
              </a:rPr>
              <a:t>.</a:t>
            </a:r>
            <a:endParaRPr lang="en-US" sz="32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371600"/>
            <a:ext cx="7002462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3600" i="1" dirty="0" smtClean="0">
                <a:cs typeface="Calibri" pitchFamily="34" charset="0"/>
              </a:rPr>
              <a:t>(Euclidean Algorithm)</a:t>
            </a:r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1066800" y="5410200"/>
            <a:ext cx="8077200" cy="1077218"/>
          </a:xfrm>
          <a:prstGeom prst="rect">
            <a:avLst/>
          </a:prstGeom>
          <a:solidFill>
            <a:srgbClr val="99DBEB"/>
          </a:solidFill>
          <a:ln w="762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 smtClean="0">
                <a:latin typeface="Arial" charset="0"/>
              </a:rPr>
              <a:t>Eğer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(a, b) = 1, </a:t>
            </a:r>
            <a:r>
              <a:rPr lang="en-US" sz="3200" dirty="0" err="1" smtClean="0">
                <a:latin typeface="Arial" charset="0"/>
              </a:rPr>
              <a:t>ise</a:t>
            </a:r>
            <a:r>
              <a:rPr lang="en-US" sz="3200" dirty="0" smtClean="0">
                <a:latin typeface="Arial" charset="0"/>
              </a:rPr>
              <a:t> a </a:t>
            </a:r>
            <a:r>
              <a:rPr lang="en-US" sz="3200" dirty="0" err="1" smtClean="0">
                <a:latin typeface="Arial" charset="0"/>
              </a:rPr>
              <a:t>ve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>
                <a:latin typeface="Arial" charset="0"/>
              </a:rPr>
              <a:t>b </a:t>
            </a:r>
            <a:r>
              <a:rPr lang="en-US" sz="3200" dirty="0" err="1" smtClean="0">
                <a:latin typeface="Arial" charset="0"/>
              </a:rPr>
              <a:t>aralarında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asaldır</a:t>
            </a:r>
            <a:r>
              <a:rPr lang="en-US" sz="3200" dirty="0" smtClean="0">
                <a:latin typeface="Arial" charset="0"/>
              </a:rPr>
              <a:t>.</a:t>
            </a:r>
            <a:endParaRPr lang="en-US" sz="32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524000"/>
            <a:ext cx="7620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Durum 1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oluşana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kadar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Durum 2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tekrar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edilir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Örneğin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GCD(21,13) = ?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3600" i="1" dirty="0" smtClean="0">
                <a:cs typeface="Calibri" pitchFamily="34" charset="0"/>
              </a:rPr>
              <a:t>(Euclidean Algorithm)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57400" y="3200400"/>
          <a:ext cx="441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200"/>
                <a:gridCol w="1473200"/>
                <a:gridCol w="147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q</a:t>
                      </a:r>
                      <a:endParaRPr lang="en-US" sz="1600" b="1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r</a:t>
                      </a:r>
                      <a:r>
                        <a:rPr lang="en-US" sz="1050" b="1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             r</a:t>
                      </a:r>
                      <a:r>
                        <a:rPr lang="en-US" sz="1000" b="1" dirty="0" smtClean="0">
                          <a:latin typeface="Leelawadee" pitchFamily="34" charset="-34"/>
                          <a:cs typeface="Leelawadee" pitchFamily="34" charset="-34"/>
                        </a:rPr>
                        <a:t>2</a:t>
                      </a:r>
                      <a:endParaRPr lang="en-US" sz="1600" b="1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r</a:t>
                      </a:r>
                      <a:endParaRPr lang="en-US" sz="1600" b="1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21           13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8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13             8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5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8               5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3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5               3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3               2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2               1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0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1               0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6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2740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1760’ın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295400" y="1905000"/>
            <a:ext cx="5265737" cy="383063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aravel\Downloads\symmetric-encryption-optimized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838200"/>
            <a:ext cx="64008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7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25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60’ın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286000"/>
            <a:ext cx="5146675" cy="282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Genişletilmiş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2400" i="1" dirty="0" smtClean="0">
                <a:cs typeface="Calibri" pitchFamily="34" charset="0"/>
              </a:rPr>
              <a:t>(Extended Euclidean Algorithm)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12954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gcd'yi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(a, b)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hesaplayabilir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aynı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zamanda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s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t'nin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değerinide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hesaplayabiliriz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600200" y="2590800"/>
            <a:ext cx="5462587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561647"/>
            <a:ext cx="7602537" cy="329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66800" y="1524000"/>
            <a:ext cx="7277100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Genişletilmiş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2400" i="1" dirty="0" smtClean="0">
                <a:cs typeface="Calibri" pitchFamily="34" charset="0"/>
              </a:rPr>
              <a:t>(Extended Euclidean Algorithm)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8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a=161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b=28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s,t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değerlerini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352800"/>
            <a:ext cx="76327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2438400"/>
            <a:ext cx="5972175" cy="533400"/>
          </a:xfrm>
          <a:prstGeom prst="rect">
            <a:avLst/>
          </a:prstGeom>
        </p:spPr>
      </p:pic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143000" y="57150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OBEB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(161, 28) = 7,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−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6</a:t>
            </a: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6248400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(-1) x 161 + 6 x 28 = 7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9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a=17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b=0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s,t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değerlerini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219200" y="2286000"/>
            <a:ext cx="7696201" cy="96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19200" y="35052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OBEB (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17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, 0)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17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1,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0</a:t>
            </a: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4191000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1 x 17 + 0 x 0 = 17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10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a=0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b=45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s,t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değerlerini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057400"/>
            <a:ext cx="7543800" cy="136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95400" y="38100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OBEB (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, 45)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45,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0,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</a:t>
            </a: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1600" y="4419600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0 x 45 + 1 x 0 = 45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Doğrusal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Diophantine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Denklemleri</a:t>
            </a:r>
            <a:r>
              <a:rPr lang="en-US" sz="2400" i="1" dirty="0" smtClean="0">
                <a:cs typeface="Calibri" pitchFamily="34" charset="0"/>
              </a:rPr>
              <a:t>(Linear Diophantine Equations)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143000" y="1219200"/>
            <a:ext cx="69342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Diophantine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denkleminin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2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değişkeni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ax + by = c </a:t>
            </a:r>
          </a:p>
          <a:p>
            <a:pPr algn="just">
              <a:defRPr/>
            </a:pP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Amaç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x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y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değişkenlerini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bulmak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Bu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tür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denklemin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ya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çözümü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yoktur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ya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sonsuz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sayıda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çözümü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d =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gcd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(a, b)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olsun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Eğer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          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ise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denklemin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çözümü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yoktur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  <a:r>
              <a:rPr lang="en-US" sz="2400" dirty="0" smtClean="0"/>
              <a:t> </a:t>
            </a:r>
          </a:p>
          <a:p>
            <a:pPr algn="just">
              <a:defRPr/>
            </a:pP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Eğer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d | c,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ise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sonsuz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sayıda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çözümümüz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Bunlardan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birine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özel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;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geri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kalanlarına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ise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genel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denir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>
              <a:defRPr/>
            </a:pP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>
              <a:defRPr/>
            </a:pP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9" name="Picture 8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3048000"/>
            <a:ext cx="962025" cy="4059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Doğrusal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Diophantine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Denklemleri</a:t>
            </a:r>
            <a:r>
              <a:rPr lang="en-US" sz="2400" i="1" dirty="0" smtClean="0">
                <a:cs typeface="Calibri" pitchFamily="34" charset="0"/>
              </a:rPr>
              <a:t>(Linear Diophantine Equations)</a:t>
            </a: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143000" y="1447800"/>
            <a:ext cx="69342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ax + by = c</a:t>
            </a:r>
          </a:p>
          <a:p>
            <a:pPr algn="just">
              <a:defRPr/>
            </a:pPr>
            <a:r>
              <a:rPr lang="en-US" sz="2400" b="1" dirty="0" err="1" smtClean="0">
                <a:latin typeface="Calibri" pitchFamily="34" charset="0"/>
                <a:cs typeface="Calibri" pitchFamily="34" charset="0"/>
              </a:rPr>
              <a:t>Özel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 smtClean="0">
                <a:latin typeface="Calibri" pitchFamily="34" charset="0"/>
                <a:cs typeface="Calibri" pitchFamily="34" charset="0"/>
              </a:rPr>
              <a:t>Çözüm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(Particular Solution)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adımları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Denklemin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her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iki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tarafını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da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d'ye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bölerek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denklemi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a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 + b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 = c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'e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düşürün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Genişletilmiş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Öklid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algoritmasını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kullanarak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</a:p>
          <a:p>
            <a:pPr marL="457200" indent="-457200"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	a</a:t>
            </a:r>
            <a:r>
              <a:rPr lang="en-US" sz="11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s + b</a:t>
            </a:r>
            <a:r>
              <a:rPr lang="en-US" sz="11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t = 1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bağıntısında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s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t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bulunur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>
              <a:defRPr/>
            </a:pP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>
              <a:defRPr/>
            </a:pP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3962400"/>
            <a:ext cx="708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Particular solution: x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(c/d)s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		         y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(c/d)t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bulunduktan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sonra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Çözümler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bulunabilir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 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143000" y="1447800"/>
            <a:ext cx="6934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>
              <a:defRPr/>
            </a:pP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>
              <a:defRPr/>
            </a:pP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Doğrusal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Diophantine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Denklemleri</a:t>
            </a:r>
            <a:r>
              <a:rPr lang="en-US" sz="2400" i="1" dirty="0" smtClean="0">
                <a:cs typeface="Calibri" pitchFamily="34" charset="0"/>
              </a:rPr>
              <a:t>(Linear Diophantine Equations)</a:t>
            </a:r>
          </a:p>
        </p:txBody>
      </p:sp>
      <p:pic>
        <p:nvPicPr>
          <p:cNvPr id="7" name="Picture 6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295400"/>
            <a:ext cx="5495925" cy="428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200" y="1295400"/>
            <a:ext cx="194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k tam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sayıdır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1981200"/>
            <a:ext cx="754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21x + 14y = 35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çözümlerini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95400" y="3352800"/>
            <a:ext cx="7543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d =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gcd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(21, 14) = 7	7|35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21x / 7 + 14y / 7 = 35 / 7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3x + 2y = 5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Genişletilmiş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Öklid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Algoritması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kullanılarak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3s + 2t = 1	           s=1, t=-1</a:t>
            </a:r>
          </a:p>
          <a:p>
            <a:endParaRPr lang="es-E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s-ES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s-ES" dirty="0" smtClean="0">
                <a:latin typeface="Leelawadee UI" pitchFamily="34" charset="-34"/>
                <a:cs typeface="Leelawadee UI" pitchFamily="34" charset="-34"/>
              </a:rPr>
              <a:t>: x</a:t>
            </a:r>
            <a:r>
              <a:rPr lang="es-ES" sz="105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dirty="0" smtClean="0">
                <a:latin typeface="Leelawadee UI" pitchFamily="34" charset="-34"/>
                <a:cs typeface="Leelawadee UI" pitchFamily="34" charset="-34"/>
              </a:rPr>
              <a:t> = 5 × 1 = 5 ve y</a:t>
            </a:r>
            <a:r>
              <a:rPr lang="es-ES" sz="10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dirty="0" smtClean="0">
                <a:latin typeface="Leelawadee UI" pitchFamily="34" charset="-34"/>
                <a:cs typeface="Leelawadee UI" pitchFamily="34" charset="-34"/>
              </a:rPr>
              <a:t> = 5 × (-1) = -5</a:t>
            </a:r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x = 5 + k × 2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y = -5 − k × 3	(5, -5), (7, -8), (9, -11) …</a:t>
            </a:r>
            <a:endParaRPr lang="en-US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152400"/>
            <a:ext cx="7543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400" dirty="0" smtClean="0">
                <a:latin typeface="Calibri" pitchFamily="34" charset="0"/>
                <a:cs typeface="Calibri" pitchFamily="34" charset="0"/>
              </a:rPr>
              <a:t>Eli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Biham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tanesi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18$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küçük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tanesi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11$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olan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gömleklerden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satın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alıyor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toplam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1188$ mal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oluyor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Alabileceği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min.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sayısı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nedir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?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363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d =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gcd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(18, 11) = 1	1|1188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18x + 11y = 1188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18s + 11t = 1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5400" y="4038600"/>
          <a:ext cx="609599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    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s1     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t1     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18      11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11       7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0        1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7       4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-1       2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4        3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-1       2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     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     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-3      5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-3      11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    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3276600"/>
            <a:ext cx="4800600" cy="428762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7391400" y="4267200"/>
            <a:ext cx="2057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OBEB (18, 11) </a:t>
            </a:r>
            <a:r>
              <a:rPr lang="en-US" sz="16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1</a:t>
            </a:r>
          </a:p>
          <a:p>
            <a:pPr algn="just" eaLnBrk="1" hangingPunct="1">
              <a:defRPr/>
            </a:pPr>
            <a:endParaRPr lang="en-US" sz="1600" dirty="0" smtClean="0">
              <a:latin typeface="Leelawadee UI" pitchFamily="34" charset="-34"/>
              <a:cs typeface="Leelawadee UI" pitchFamily="34" charset="-34"/>
            </a:endParaRPr>
          </a:p>
          <a:p>
            <a:pPr algn="just" eaLnBrk="1" hangingPunct="1">
              <a:defRPr/>
            </a:pPr>
            <a:r>
              <a:rPr lang="en-US" sz="1600" dirty="0" smtClean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16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−3 </a:t>
            </a:r>
          </a:p>
          <a:p>
            <a:pPr algn="just" eaLnBrk="1" hangingPunct="1">
              <a:defRPr/>
            </a:pPr>
            <a:endParaRPr lang="en-US" sz="1600" dirty="0" smtClean="0">
              <a:latin typeface="Leelawadee UI" pitchFamily="34" charset="-34"/>
              <a:cs typeface="Leelawadee UI" pitchFamily="34" charset="-34"/>
            </a:endParaRPr>
          </a:p>
          <a:p>
            <a:pPr algn="just" eaLnBrk="1" hangingPunct="1">
              <a:defRPr/>
            </a:pPr>
            <a:r>
              <a:rPr lang="en-US" sz="1600" dirty="0" smtClean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16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5</a:t>
            </a:r>
            <a:endParaRPr lang="en-US" sz="1600" i="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219200" y="1752600"/>
          <a:ext cx="765175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8153400" cy="144780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Tamsayı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Aritmetiği</a:t>
            </a:r>
            <a:r>
              <a:rPr lang="en-US" sz="4000" dirty="0" smtClean="0">
                <a:solidFill>
                  <a:schemeClr val="tx1"/>
                </a:solidFill>
                <a:effectLst/>
              </a:rPr>
              <a:t>(Integer Arithmetic)</a:t>
            </a:r>
            <a:endParaRPr lang="en-US" sz="4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1828800"/>
            <a:ext cx="7239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: </a:t>
            </a:r>
          </a:p>
          <a:p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x</a:t>
            </a:r>
            <a:r>
              <a:rPr lang="es-E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 = 1188 × (-3) = -3564 </a:t>
            </a:r>
          </a:p>
          <a:p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y</a:t>
            </a:r>
            <a:r>
              <a:rPr lang="es-E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 = 1188 × 5 = 5940</a:t>
            </a: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: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 = -3564 + k × 11 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 = 5940− k × 18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200" y="152400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Particular solution: x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(c/d)s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		         y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(c/d)t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6" name="Picture 5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581400"/>
            <a:ext cx="5495925" cy="4286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4191000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sayısı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olamayacağı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için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k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katsayısına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sınırlama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getirmeliyiz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5657671"/>
            <a:ext cx="487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x≥0	-3564 + 11k ≥ 0	k ≥ 324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y≥0	 5940 – 18k ≥ 0	k ≥ 330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4600" y="5791200"/>
            <a:ext cx="243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324 ≤ k ≤ 330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5334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k = 330</a:t>
            </a: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 = -3564 + k × 11 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 = 5940− k × 18</a:t>
            </a:r>
            <a:endParaRPr lang="en-US" sz="2400" dirty="0" smtClean="0"/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x=66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y=0</a:t>
            </a: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66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büyük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gömlek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almış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olup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küçük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gömlek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almamıştır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Tam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Sayılar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Kümesi</a:t>
            </a:r>
            <a:r>
              <a:rPr lang="en-US" sz="4000" i="1" dirty="0" smtClean="0">
                <a:solidFill>
                  <a:schemeClr val="tx1"/>
                </a:solidFill>
                <a:effectLst/>
                <a:cs typeface="Calibri" pitchFamily="34" charset="0"/>
              </a:rPr>
              <a:t>(Set of Integers)</a:t>
            </a:r>
          </a:p>
        </p:txBody>
      </p:sp>
      <p:pic>
        <p:nvPicPr>
          <p:cNvPr id="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95400"/>
            <a:ext cx="5256000" cy="7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90600" y="236220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İkili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İşlemler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Binary</a:t>
            </a:r>
            <a:r>
              <a:rPr lang="fr-FR" sz="4000" i="1" dirty="0" smtClean="0">
                <a:cs typeface="Calibri" pitchFamily="34" charset="0"/>
              </a:rPr>
              <a:t> Operations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3570288"/>
            <a:ext cx="3830637" cy="328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447800" y="228600"/>
            <a:ext cx="7498080" cy="43434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1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Aşağıda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tamsayı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üzerinde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üç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ikili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işlemin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sonuçları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gösterilmektedir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Her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girdi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veya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olabileceğinden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her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işlem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için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dört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durum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alabiliriz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0" y="3352800"/>
            <a:ext cx="7467600" cy="1477328"/>
          </a:xfrm>
          <a:prstGeom prst="rect">
            <a:avLst/>
          </a:prstGeom>
          <a:solidFill>
            <a:srgbClr val="99D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Toplama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    5+9 = 14    (-5)+9 = 4      5+(-9) = -4      (-5)+(-9) = -14</a:t>
            </a:r>
            <a:r>
              <a:rPr lang="en-US" spc="300" dirty="0" smtClean="0">
                <a:latin typeface="Leelawadee UI" pitchFamily="34" charset="-34"/>
                <a:cs typeface="Leelawadee UI" pitchFamily="34" charset="-34"/>
              </a:rPr>
              <a:t>		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		</a:t>
            </a: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Çıkarma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     5-9 = -4     (-5)-9 = -14    5-(-9) = 14      (-5)-(-9) = 4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Çarpma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      5x9 = 45    (-5)x9 = -45   5x(-9) = -45     (-5)x(-9) = 45</a:t>
            </a:r>
            <a:endParaRPr lang="en-US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Tam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Sayı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Bölümü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Integer</a:t>
            </a:r>
            <a:r>
              <a:rPr lang="fr-FR" sz="4000" i="1" dirty="0" smtClean="0">
                <a:cs typeface="Calibri" pitchFamily="34" charset="0"/>
              </a:rPr>
              <a:t> Division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0" y="1600200"/>
            <a:ext cx="2286000" cy="523220"/>
          </a:xfrm>
          <a:prstGeom prst="rect">
            <a:avLst/>
          </a:prstGeom>
          <a:solidFill>
            <a:srgbClr val="99DBEB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 = q x n + r</a:t>
            </a:r>
            <a:endParaRPr lang="en-US" sz="2800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8" name="Picture 7" descr="böl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1" y="1143000"/>
            <a:ext cx="3048000" cy="1447800"/>
          </a:xfrm>
          <a:prstGeom prst="rect">
            <a:avLst/>
          </a:prstGeom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343400"/>
            <a:ext cx="50736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19200" y="2743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1600" y="32766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a = 255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n = 11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olduğunu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varsayalım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Aritmetikte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öğrendiğimiz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bölme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algoritmasını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kullanarak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q 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r 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bulunur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İki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Kısıtlama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Two</a:t>
            </a:r>
            <a:r>
              <a:rPr lang="fr-FR" sz="4000" i="1" dirty="0" smtClean="0">
                <a:cs typeface="Calibri" pitchFamily="34" charset="0"/>
              </a:rPr>
              <a:t> Restrictions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4038600"/>
            <a:ext cx="4148707" cy="206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47800" y="2133600"/>
            <a:ext cx="7315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dirty="0" smtClean="0">
              <a:latin typeface="Leelawadee" pitchFamily="34" charset="-34"/>
              <a:cs typeface="Leelawadee" pitchFamily="34" charset="-34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800" dirty="0" smtClean="0">
                <a:latin typeface="Leelawadee" pitchFamily="34" charset="-34"/>
                <a:cs typeface="Leelawadee" pitchFamily="34" charset="-34"/>
              </a:rPr>
              <a:t>n &gt; 0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800" dirty="0" smtClean="0">
                <a:latin typeface="Leelawadee" pitchFamily="34" charset="-34"/>
                <a:cs typeface="Leelawadee" pitchFamily="34" charset="-34"/>
              </a:rPr>
              <a:t>r ≥ 0</a:t>
            </a:r>
            <a:endParaRPr lang="en-US" sz="28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1" y="1295400"/>
            <a:ext cx="7315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Bölme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ilişkisini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kriptografide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kullandığımızda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kısıtlama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getiriyoruz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3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bilgisayar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veya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hesap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makinesi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kullandığımızda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a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olduğunda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q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negatiftir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r'nin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olması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için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gereken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kısıtlamayı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nasıl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uygulayabiliriz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? </a:t>
            </a:r>
            <a:endParaRPr lang="en-US" dirty="0"/>
          </a:p>
        </p:txBody>
      </p:sp>
      <p:pic>
        <p:nvPicPr>
          <p:cNvPr id="6" name="Picture 5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2667000"/>
            <a:ext cx="3514725" cy="514350"/>
          </a:xfrm>
          <a:prstGeom prst="rect">
            <a:avLst/>
          </a:prstGeom>
        </p:spPr>
      </p:pic>
      <p:pic>
        <p:nvPicPr>
          <p:cNvPr id="7" name="Picture 6" descr="3.jp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43000" y="3810000"/>
            <a:ext cx="34099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0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228600"/>
            <a:ext cx="5638800" cy="2514600"/>
          </a:xfrm>
          <a:prstGeom prst="rect">
            <a:avLst/>
          </a:prstGeom>
          <a:noFill/>
          <a:extLst/>
        </p:spPr>
      </p:pic>
      <p:sp>
        <p:nvSpPr>
          <p:cNvPr id="5" name="TextBox 4"/>
          <p:cNvSpPr txBox="1"/>
          <p:nvPr/>
        </p:nvSpPr>
        <p:spPr>
          <a:xfrm>
            <a:off x="1143000" y="3276600"/>
            <a:ext cx="762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Calibri" pitchFamily="34" charset="0"/>
                <a:cs typeface="Calibri" pitchFamily="34" charset="0"/>
              </a:rPr>
              <a:t>Sıfırdan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başlayarak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grafik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doğru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üzerinde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tamsayısını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temsil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eden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noktaya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nasıl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ulaşabileceğimizi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gösterir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olması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durumunda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q × n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birimlerini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sağa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kaydırmamız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ardından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fazladan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birimlerini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aynı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yönde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hareket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ettirmemiz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gerekir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/>
            <a:r>
              <a:rPr lang="en-US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olması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durumunda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(q − 1) × n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sola 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bu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q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negatiftir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hareket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etmemiz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ardından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ters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yönde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hareket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ettirmemiz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gerekir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Her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değeri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pozitiftir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ustom 1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FF0000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1538</TotalTime>
  <Words>1151</Words>
  <Application>Microsoft Office PowerPoint</Application>
  <PresentationFormat>On-screen Show (4:3)</PresentationFormat>
  <Paragraphs>268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Solstice</vt:lpstr>
      <vt:lpstr>Slide 1</vt:lpstr>
      <vt:lpstr>Slide 2</vt:lpstr>
      <vt:lpstr>Tamsayı Aritmetiği(Integer Arithmetic)</vt:lpstr>
      <vt:lpstr>Tam Sayılar Kümesi(Set of Integers)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Garavel</dc:creator>
  <cp:lastModifiedBy>Windows User</cp:lastModifiedBy>
  <cp:revision>173</cp:revision>
  <dcterms:created xsi:type="dcterms:W3CDTF">2006-08-16T00:00:00Z</dcterms:created>
  <dcterms:modified xsi:type="dcterms:W3CDTF">2022-10-31T15:45:03Z</dcterms:modified>
</cp:coreProperties>
</file>